
<file path=[Content_Types].xml><?xml version="1.0" encoding="utf-8"?>
<Types xmlns="http://schemas.openxmlformats.org/package/2006/content-types">
  <Default Extension="bmp" ContentType="image/bmp"/>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57" r:id="rId3"/>
    <p:sldId id="261" r:id="rId4"/>
    <p:sldId id="259" r:id="rId5"/>
    <p:sldId id="260" r:id="rId6"/>
    <p:sldId id="258" r:id="rId7"/>
    <p:sldId id="264" r:id="rId8"/>
    <p:sldId id="265"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8" autoAdjust="0"/>
    <p:restoredTop sz="94660"/>
  </p:normalViewPr>
  <p:slideViewPr>
    <p:cSldViewPr snapToGrid="0">
      <p:cViewPr varScale="1">
        <p:scale>
          <a:sx n="72" d="100"/>
          <a:sy n="72" d="100"/>
        </p:scale>
        <p:origin x="82" y="36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0C9D6E-2C52-4610-A9D5-BCA1F21C17E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A3589CB-95D9-408D-AF64-D72C589DAF96}">
      <dgm:prSet/>
      <dgm:spPr/>
      <dgm:t>
        <a:bodyPr/>
        <a:lstStyle/>
        <a:p>
          <a:r>
            <a:rPr lang="en-US" dirty="0"/>
            <a:t>The Flowers of the olive tree are called </a:t>
          </a:r>
          <a:r>
            <a:rPr lang="en-US" dirty="0" err="1"/>
            <a:t>Mignole</a:t>
          </a:r>
          <a:r>
            <a:rPr lang="en-US" dirty="0"/>
            <a:t>, it is a small white flower with four petals.
</a:t>
          </a:r>
        </a:p>
      </dgm:t>
    </dgm:pt>
    <dgm:pt modelId="{4A895C7B-3D0F-4466-A41E-2950D7149612}" type="parTrans" cxnId="{1598C7B2-70AE-4979-BBDA-FD392202543D}">
      <dgm:prSet/>
      <dgm:spPr/>
      <dgm:t>
        <a:bodyPr/>
        <a:lstStyle/>
        <a:p>
          <a:endParaRPr lang="en-US"/>
        </a:p>
      </dgm:t>
    </dgm:pt>
    <dgm:pt modelId="{EC702DAC-0C3D-425F-A331-554946779662}" type="sibTrans" cxnId="{1598C7B2-70AE-4979-BBDA-FD392202543D}">
      <dgm:prSet/>
      <dgm:spPr/>
      <dgm:t>
        <a:bodyPr/>
        <a:lstStyle/>
        <a:p>
          <a:endParaRPr lang="en-US"/>
        </a:p>
      </dgm:t>
    </dgm:pt>
    <dgm:pt modelId="{72BE20B2-9D21-4E63-B7AC-406A374403CA}">
      <dgm:prSet/>
      <dgm:spPr/>
      <dgm:t>
        <a:bodyPr/>
        <a:lstStyle/>
        <a:p>
          <a:r>
            <a:rPr lang="en-US" dirty="0"/>
            <a:t>I Fruits are called olives or olives and after a long transformation it becomes oil and is used in our diet.</a:t>
          </a:r>
        </a:p>
      </dgm:t>
    </dgm:pt>
    <dgm:pt modelId="{FFD23CED-541E-4941-B0AA-B29103B007F7}" type="parTrans" cxnId="{46314EA5-30FE-472C-83C9-38F5B077F9DF}">
      <dgm:prSet/>
      <dgm:spPr/>
      <dgm:t>
        <a:bodyPr/>
        <a:lstStyle/>
        <a:p>
          <a:endParaRPr lang="en-US"/>
        </a:p>
      </dgm:t>
    </dgm:pt>
    <dgm:pt modelId="{5AF78A24-4417-4C20-A810-DC0969AEDDA0}" type="sibTrans" cxnId="{46314EA5-30FE-472C-83C9-38F5B077F9DF}">
      <dgm:prSet/>
      <dgm:spPr/>
      <dgm:t>
        <a:bodyPr/>
        <a:lstStyle/>
        <a:p>
          <a:endParaRPr lang="en-US"/>
        </a:p>
      </dgm:t>
    </dgm:pt>
    <dgm:pt modelId="{4D20C930-EAA5-4C02-8D49-C9C39F4159E4}">
      <dgm:prSet/>
      <dgm:spPr/>
      <dgm:t>
        <a:bodyPr/>
        <a:lstStyle/>
        <a:p>
          <a:r>
            <a:rPr lang="en-US" dirty="0"/>
            <a:t>It is a fleshy fruit, externally there is the peel, internally there is the pulp from which the oil is extracted, in the central part there is the stone.
</a:t>
          </a:r>
        </a:p>
      </dgm:t>
    </dgm:pt>
    <dgm:pt modelId="{02F8B53D-7190-4239-AD02-BC6D7817BFE1}" type="parTrans" cxnId="{42C30B45-8703-4A98-AC88-8EACEFCAFFC6}">
      <dgm:prSet/>
      <dgm:spPr/>
      <dgm:t>
        <a:bodyPr/>
        <a:lstStyle/>
        <a:p>
          <a:endParaRPr lang="en-US"/>
        </a:p>
      </dgm:t>
    </dgm:pt>
    <dgm:pt modelId="{164C56EA-F4ED-48AF-8540-5BA0E5C913CA}" type="sibTrans" cxnId="{42C30B45-8703-4A98-AC88-8EACEFCAFFC6}">
      <dgm:prSet/>
      <dgm:spPr/>
      <dgm:t>
        <a:bodyPr/>
        <a:lstStyle/>
        <a:p>
          <a:endParaRPr lang="en-US"/>
        </a:p>
      </dgm:t>
    </dgm:pt>
    <dgm:pt modelId="{DC087271-1961-46BA-8143-831925A511E5}" type="pres">
      <dgm:prSet presAssocID="{BC0C9D6E-2C52-4610-A9D5-BCA1F21C17EC}" presName="linear" presStyleCnt="0">
        <dgm:presLayoutVars>
          <dgm:animLvl val="lvl"/>
          <dgm:resizeHandles val="exact"/>
        </dgm:presLayoutVars>
      </dgm:prSet>
      <dgm:spPr/>
    </dgm:pt>
    <dgm:pt modelId="{A2A89648-BF7B-4E91-AF64-85CE404F391E}" type="pres">
      <dgm:prSet presAssocID="{3A3589CB-95D9-408D-AF64-D72C589DAF96}" presName="parentText" presStyleLbl="node1" presStyleIdx="0" presStyleCnt="3" custLinFactY="-28428" custLinFactNeighborX="-446" custLinFactNeighborY="-100000">
        <dgm:presLayoutVars>
          <dgm:chMax val="0"/>
          <dgm:bulletEnabled val="1"/>
        </dgm:presLayoutVars>
      </dgm:prSet>
      <dgm:spPr/>
    </dgm:pt>
    <dgm:pt modelId="{B345D1E6-9C50-404B-9521-5D736A228FCA}" type="pres">
      <dgm:prSet presAssocID="{EC702DAC-0C3D-425F-A331-554946779662}" presName="spacer" presStyleCnt="0"/>
      <dgm:spPr/>
    </dgm:pt>
    <dgm:pt modelId="{D9451A6D-25EE-4228-A731-4CB3B2A73BB6}" type="pres">
      <dgm:prSet presAssocID="{72BE20B2-9D21-4E63-B7AC-406A374403CA}" presName="parentText" presStyleLbl="node1" presStyleIdx="1" presStyleCnt="3">
        <dgm:presLayoutVars>
          <dgm:chMax val="0"/>
          <dgm:bulletEnabled val="1"/>
        </dgm:presLayoutVars>
      </dgm:prSet>
      <dgm:spPr/>
    </dgm:pt>
    <dgm:pt modelId="{3C9B0DF4-7C4F-4663-839F-8368FAB223B7}" type="pres">
      <dgm:prSet presAssocID="{5AF78A24-4417-4C20-A810-DC0969AEDDA0}" presName="spacer" presStyleCnt="0"/>
      <dgm:spPr/>
    </dgm:pt>
    <dgm:pt modelId="{24F3AEF7-6B41-442A-AD13-C6D6EBE3F72C}" type="pres">
      <dgm:prSet presAssocID="{4D20C930-EAA5-4C02-8D49-C9C39F4159E4}" presName="parentText" presStyleLbl="node1" presStyleIdx="2" presStyleCnt="3">
        <dgm:presLayoutVars>
          <dgm:chMax val="0"/>
          <dgm:bulletEnabled val="1"/>
        </dgm:presLayoutVars>
      </dgm:prSet>
      <dgm:spPr/>
    </dgm:pt>
  </dgm:ptLst>
  <dgm:cxnLst>
    <dgm:cxn modelId="{D668E90F-1789-447C-9232-1BFB7A51DD57}" type="presOf" srcId="{4D20C930-EAA5-4C02-8D49-C9C39F4159E4}" destId="{24F3AEF7-6B41-442A-AD13-C6D6EBE3F72C}" srcOrd="0" destOrd="0" presId="urn:microsoft.com/office/officeart/2005/8/layout/vList2"/>
    <dgm:cxn modelId="{DECB8C29-3DF2-44BC-8DF8-97EC930645E9}" type="presOf" srcId="{72BE20B2-9D21-4E63-B7AC-406A374403CA}" destId="{D9451A6D-25EE-4228-A731-4CB3B2A73BB6}" srcOrd="0" destOrd="0" presId="urn:microsoft.com/office/officeart/2005/8/layout/vList2"/>
    <dgm:cxn modelId="{42C30B45-8703-4A98-AC88-8EACEFCAFFC6}" srcId="{BC0C9D6E-2C52-4610-A9D5-BCA1F21C17EC}" destId="{4D20C930-EAA5-4C02-8D49-C9C39F4159E4}" srcOrd="2" destOrd="0" parTransId="{02F8B53D-7190-4239-AD02-BC6D7817BFE1}" sibTransId="{164C56EA-F4ED-48AF-8540-5BA0E5C913CA}"/>
    <dgm:cxn modelId="{EC59839B-750A-4E0B-B0F6-2C5D993DBF32}" type="presOf" srcId="{3A3589CB-95D9-408D-AF64-D72C589DAF96}" destId="{A2A89648-BF7B-4E91-AF64-85CE404F391E}" srcOrd="0" destOrd="0" presId="urn:microsoft.com/office/officeart/2005/8/layout/vList2"/>
    <dgm:cxn modelId="{46314EA5-30FE-472C-83C9-38F5B077F9DF}" srcId="{BC0C9D6E-2C52-4610-A9D5-BCA1F21C17EC}" destId="{72BE20B2-9D21-4E63-B7AC-406A374403CA}" srcOrd="1" destOrd="0" parTransId="{FFD23CED-541E-4941-B0AA-B29103B007F7}" sibTransId="{5AF78A24-4417-4C20-A810-DC0969AEDDA0}"/>
    <dgm:cxn modelId="{1598C7B2-70AE-4979-BBDA-FD392202543D}" srcId="{BC0C9D6E-2C52-4610-A9D5-BCA1F21C17EC}" destId="{3A3589CB-95D9-408D-AF64-D72C589DAF96}" srcOrd="0" destOrd="0" parTransId="{4A895C7B-3D0F-4466-A41E-2950D7149612}" sibTransId="{EC702DAC-0C3D-425F-A331-554946779662}"/>
    <dgm:cxn modelId="{935B5AC2-23AF-4CB2-A5DF-E3928ABD5735}" type="presOf" srcId="{BC0C9D6E-2C52-4610-A9D5-BCA1F21C17EC}" destId="{DC087271-1961-46BA-8143-831925A511E5}" srcOrd="0" destOrd="0" presId="urn:microsoft.com/office/officeart/2005/8/layout/vList2"/>
    <dgm:cxn modelId="{4B84A325-A681-4A8A-A4C9-17801277DDC0}" type="presParOf" srcId="{DC087271-1961-46BA-8143-831925A511E5}" destId="{A2A89648-BF7B-4E91-AF64-85CE404F391E}" srcOrd="0" destOrd="0" presId="urn:microsoft.com/office/officeart/2005/8/layout/vList2"/>
    <dgm:cxn modelId="{A61036A1-93CA-443D-85DD-A70A4D0AFBAD}" type="presParOf" srcId="{DC087271-1961-46BA-8143-831925A511E5}" destId="{B345D1E6-9C50-404B-9521-5D736A228FCA}" srcOrd="1" destOrd="0" presId="urn:microsoft.com/office/officeart/2005/8/layout/vList2"/>
    <dgm:cxn modelId="{700E037E-1C60-41EA-9A58-E816C4914BB4}" type="presParOf" srcId="{DC087271-1961-46BA-8143-831925A511E5}" destId="{D9451A6D-25EE-4228-A731-4CB3B2A73BB6}" srcOrd="2" destOrd="0" presId="urn:microsoft.com/office/officeart/2005/8/layout/vList2"/>
    <dgm:cxn modelId="{782E13A7-FF91-4EFB-AAF4-B4F047AA02D3}" type="presParOf" srcId="{DC087271-1961-46BA-8143-831925A511E5}" destId="{3C9B0DF4-7C4F-4663-839F-8368FAB223B7}" srcOrd="3" destOrd="0" presId="urn:microsoft.com/office/officeart/2005/8/layout/vList2"/>
    <dgm:cxn modelId="{02245F94-6E64-4BD1-993F-CE864D1A257A}" type="presParOf" srcId="{DC087271-1961-46BA-8143-831925A511E5}" destId="{24F3AEF7-6B41-442A-AD13-C6D6EBE3F72C}"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89648-BF7B-4E91-AF64-85CE404F391E}">
      <dsp:nvSpPr>
        <dsp:cNvPr id="0" name=""/>
        <dsp:cNvSpPr/>
      </dsp:nvSpPr>
      <dsp:spPr>
        <a:xfrm>
          <a:off x="0" y="0"/>
          <a:ext cx="10603151" cy="5475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The Flowers of the olive tree are called </a:t>
          </a:r>
          <a:r>
            <a:rPr lang="en-US" sz="1200" kern="1200" dirty="0" err="1"/>
            <a:t>Mignole</a:t>
          </a:r>
          <a:r>
            <a:rPr lang="en-US" sz="1200" kern="1200" dirty="0"/>
            <a:t>, it is a small white flower with four petals.
</a:t>
          </a:r>
        </a:p>
      </dsp:txBody>
      <dsp:txXfrm>
        <a:off x="26730" y="26730"/>
        <a:ext cx="10549691" cy="494099"/>
      </dsp:txXfrm>
    </dsp:sp>
    <dsp:sp modelId="{D9451A6D-25EE-4228-A731-4CB3B2A73BB6}">
      <dsp:nvSpPr>
        <dsp:cNvPr id="0" name=""/>
        <dsp:cNvSpPr/>
      </dsp:nvSpPr>
      <dsp:spPr>
        <a:xfrm>
          <a:off x="0" y="601780"/>
          <a:ext cx="10603151" cy="5475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I Fruits are called olives or olives and after a long transformation it becomes oil and is used in our diet.</a:t>
          </a:r>
        </a:p>
      </dsp:txBody>
      <dsp:txXfrm>
        <a:off x="26730" y="628510"/>
        <a:ext cx="10549691" cy="494099"/>
      </dsp:txXfrm>
    </dsp:sp>
    <dsp:sp modelId="{24F3AEF7-6B41-442A-AD13-C6D6EBE3F72C}">
      <dsp:nvSpPr>
        <dsp:cNvPr id="0" name=""/>
        <dsp:cNvSpPr/>
      </dsp:nvSpPr>
      <dsp:spPr>
        <a:xfrm>
          <a:off x="0" y="1183900"/>
          <a:ext cx="10603151" cy="5475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It is a fleshy fruit, externally there is the peel, internally there is the pulp from which the oil is extracted, in the central part there is the stone.
</a:t>
          </a:r>
        </a:p>
      </dsp:txBody>
      <dsp:txXfrm>
        <a:off x="26730" y="1210630"/>
        <a:ext cx="10549691" cy="49409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03FCE02C-6EC6-4E09-BC2C-9FDED4DE236E}" type="datetimeFigureOut">
              <a:rPr lang="en-US" dirty="0"/>
              <a:t>3/21/2022</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4FAB73BC-B049-4115-A692-8D63A059BFB8}"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7000" advClick="0" advTm="4000"/>
    </mc:Choice>
    <mc:Fallback xmlns="">
      <p:transition spd="slow" advClick="0" advTm="4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FB075A7A-4A9A-410F-B848-AB998ACC9419}" type="datetimeFigureOut">
              <a:rPr lang="en-US" dirty="0"/>
              <a:pPr/>
              <a:t>3/21/2022</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7000" advClick="0" advTm="4000"/>
    </mc:Choice>
    <mc:Fallback xmlns="">
      <p:transition spd="slow" advClick="0" advTm="4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AA5F3E88-2D66-4D17-B0FA-EA13CB20B2FF}" type="datetimeFigureOut">
              <a:rPr lang="en-US" dirty="0"/>
              <a:pPr/>
              <a:t>3/21/2022</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7000" advClick="0" advTm="4000"/>
    </mc:Choice>
    <mc:Fallback xmlns="">
      <p:transition spd="slow" advClick="0" advTm="4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lvl1pPr>
              <a:defRPr sz="1800"/>
            </a:lvl1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4D8F36E1-9596-4E98-8786-4A17C5D29C65}" type="datetimeFigureOut">
              <a:rPr lang="en-US" dirty="0"/>
              <a:pPr/>
              <a:t>3/21/2022</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7000" advClick="0" advTm="4000"/>
    </mc:Choice>
    <mc:Fallback xmlns="">
      <p:transition spd="slow" advClick="0" advTm="4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EE4D1A55-63BC-4BA2-9538-7DDEADA10621}" type="datetimeFigureOut">
              <a:rPr lang="en-US" dirty="0"/>
              <a:t>3/21/2022</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4FAB73BC-B049-4115-A692-8D63A059BFB8}"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7000" advClick="0" advTm="4000"/>
    </mc:Choice>
    <mc:Fallback xmlns="">
      <p:transition spd="slow" advClick="0" advTm="4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66D01ABB-8821-4BF5-97A9-E1A66ACAEAA9}" type="datetimeFigureOut">
              <a:rPr lang="en-US" dirty="0"/>
              <a:pPr/>
              <a:t>3/21/2022</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7000" advClick="0" advTm="4000"/>
    </mc:Choice>
    <mc:Fallback xmlns="">
      <p:transition spd="slow" advClick="0" advTm="4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20C37B1C-D4A1-4A4F-A470-80868146AFC5}" type="datetimeFigureOut">
              <a:rPr lang="en-US" dirty="0"/>
              <a:pPr/>
              <a:t>3/21/2022</a:t>
            </a:fld>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7000" advClick="0" advTm="4000"/>
    </mc:Choice>
    <mc:Fallback xmlns="">
      <p:transition spd="slow" advClick="0" advTm="4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6D31D1B9-F39E-471E-80A9-595CAA5664AD}" type="datetimeFigureOut">
              <a:rPr lang="en-US" dirty="0"/>
              <a:pPr/>
              <a:t>3/21/2022</a:t>
            </a:fld>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7000" advClick="0" advTm="4000"/>
    </mc:Choice>
    <mc:Fallback xmlns="">
      <p:transition spd="slow" advClick="0" advTm="4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33FCEABC-E2B9-4606-A74F-CB06AF596887}" type="datetimeFigureOut">
              <a:rPr lang="en-US" dirty="0"/>
              <a:pPr/>
              <a:t>3/21/2022</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7000" advClick="0" advTm="4000"/>
    </mc:Choice>
    <mc:Fallback xmlns="">
      <p:transition spd="slow" advClick="0" advTm="4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lvl1pPr>
              <a:defRPr>
                <a:solidFill>
                  <a:schemeClr val="tx2"/>
                </a:solidFill>
              </a:defRPr>
            </a:lvl1pPr>
          </a:lstStyle>
          <a:p>
            <a:fld id="{FA8850A0-01A3-4F4E-AA52-F716A9BFD4EB}" type="datetimeFigureOut">
              <a:rPr lang="en-US" dirty="0"/>
              <a:pPr/>
              <a:t>3/21/2022</a:t>
            </a:fld>
            <a:endParaRPr lang="en-US" dirty="0"/>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4FAB73BC-B049-4115-A692-8D63A059BFB8}" type="slidenum">
              <a:rPr lang="en-US" dirty="0"/>
              <a:pPr/>
              <a:t>‹N›</a:t>
            </a:fld>
            <a:endParaRPr lang="en-US" dirty="0"/>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xmlns:p14="http://schemas.microsoft.com/office/powerpoint/2010/main">
    <mc:Choice Requires="p14">
      <p:transition spd="slow" p14:dur="7000" advClick="0" advTm="4000"/>
    </mc:Choice>
    <mc:Fallback xmlns="">
      <p:transition spd="slow" advClick="0" advTm="4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E5811CCA-BB49-46C7-A0E2-F42339750F9A}" type="datetimeFigureOut">
              <a:rPr lang="en-US" dirty="0"/>
              <a:t>3/21/2022</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7000" advClick="0" advTm="4000"/>
    </mc:Choice>
    <mc:Fallback xmlns="">
      <p:transition spd="slow" advClick="0" advTm="4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17205CAA-4E5A-4223-BD55-C5D2841AC9EF}" type="datetimeFigureOut">
              <a:rPr lang="en-US" dirty="0"/>
              <a:t>3/21/2022</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4FAB73BC-B049-4115-A692-8D63A059BFB8}"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slow" p14:dur="7000" advClick="0" advTm="4000"/>
    </mc:Choice>
    <mc:Fallback xmlns="">
      <p:transition spd="slow" advClick="0" advTm="4000"/>
    </mc:Fallback>
  </mc:AlternateConten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7.jpg"/><Relationship Id="rId7" Type="http://schemas.openxmlformats.org/officeDocument/2006/relationships/diagramQuickStyle" Target="../diagrams/quickStyle1.xml"/><Relationship Id="rId2" Type="http://schemas.openxmlformats.org/officeDocument/2006/relationships/image" Target="../media/image2.bmp"/><Relationship Id="rId1" Type="http://schemas.openxmlformats.org/officeDocument/2006/relationships/slideLayout" Target="../slideLayouts/slideLayout3.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9.jpg"/><Relationship Id="rId4" Type="http://schemas.openxmlformats.org/officeDocument/2006/relationships/image" Target="../media/image8.jp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9E5291A6-6677-4074-B0F0-31676DDAC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chemeClr val="tx1"/>
          </a:solidFill>
          <a:ln w="6350" cap="flat" cmpd="sng" algn="ctr">
            <a:solidFill>
              <a:schemeClr val="tx1"/>
            </a:solidFill>
            <a:prstDash val="solid"/>
          </a:ln>
          <a:effectLst>
            <a:outerShdw blurRad="63500" algn="ctr" rotWithShape="0">
              <a:prstClr val="black">
                <a:alpha val="40000"/>
              </a:prstClr>
            </a:outerShdw>
            <a:softEdge rad="0"/>
          </a:effectLst>
        </p:spPr>
      </p:sp>
      <p:sp>
        <p:nvSpPr>
          <p:cNvPr id="137" name="Rectangle 136">
            <a:extLst>
              <a:ext uri="{FF2B5EF4-FFF2-40B4-BE49-F238E27FC236}">
                <a16:creationId xmlns:a16="http://schemas.microsoft.com/office/drawing/2014/main" id="{0D7BB397-57F7-45AC-8B1E-25C76D3374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solidFill>
            <a:schemeClr val="bg2"/>
          </a:solidFill>
          <a:ln w="6350" cap="sq" cmpd="sng" algn="ctr">
            <a:noFill/>
            <a:prstDash val="solid"/>
            <a:miter lim="800000"/>
          </a:ln>
          <a:effectLst/>
        </p:spPr>
      </p:sp>
      <p:sp>
        <p:nvSpPr>
          <p:cNvPr id="2" name="Titolo 1">
            <a:extLst>
              <a:ext uri="{FF2B5EF4-FFF2-40B4-BE49-F238E27FC236}">
                <a16:creationId xmlns:a16="http://schemas.microsoft.com/office/drawing/2014/main" id="{7C53909E-0F45-4101-99CC-243397A38B67}"/>
              </a:ext>
            </a:extLst>
          </p:cNvPr>
          <p:cNvSpPr>
            <a:spLocks noGrp="1"/>
          </p:cNvSpPr>
          <p:nvPr>
            <p:ph type="ctrTitle"/>
          </p:nvPr>
        </p:nvSpPr>
        <p:spPr>
          <a:xfrm>
            <a:off x="1136849" y="1348844"/>
            <a:ext cx="5716338" cy="3042706"/>
          </a:xfrm>
        </p:spPr>
        <p:txBody>
          <a:bodyPr>
            <a:normAutofit fontScale="90000"/>
          </a:bodyPr>
          <a:lstStyle/>
          <a:p>
            <a:r>
              <a:rPr lang="it-IT" dirty="0">
                <a:effectLst/>
              </a:rPr>
              <a:t>VIRGIN OLIVE OIL EXTRa</a:t>
            </a:r>
            <a:br>
              <a:rPr lang="it-IT" dirty="0">
                <a:effectLst/>
              </a:rPr>
            </a:br>
            <a:br>
              <a:rPr lang="it-IT" sz="5600" dirty="0"/>
            </a:br>
            <a:endParaRPr lang="it-IT" sz="5600" dirty="0"/>
          </a:p>
        </p:txBody>
      </p:sp>
      <p:sp>
        <p:nvSpPr>
          <p:cNvPr id="3" name="Sottotitolo 2">
            <a:extLst>
              <a:ext uri="{FF2B5EF4-FFF2-40B4-BE49-F238E27FC236}">
                <a16:creationId xmlns:a16="http://schemas.microsoft.com/office/drawing/2014/main" id="{EEFCD254-8F8C-4416-85B8-C7E0D20DE1D6}"/>
              </a:ext>
            </a:extLst>
          </p:cNvPr>
          <p:cNvSpPr>
            <a:spLocks noGrp="1"/>
          </p:cNvSpPr>
          <p:nvPr>
            <p:ph type="subTitle" idx="1"/>
          </p:nvPr>
        </p:nvSpPr>
        <p:spPr>
          <a:xfrm>
            <a:off x="1317386" y="4682062"/>
            <a:ext cx="5355264" cy="950253"/>
          </a:xfrm>
        </p:spPr>
        <p:txBody>
          <a:bodyPr>
            <a:normAutofit/>
          </a:bodyPr>
          <a:lstStyle/>
          <a:p>
            <a:pPr>
              <a:spcAft>
                <a:spcPts val="600"/>
              </a:spcAft>
            </a:pPr>
            <a:r>
              <a:rPr lang="en-US" dirty="0"/>
              <a:t>THE PRINCE OF OUR MEDITERRANEAN DIET
</a:t>
            </a:r>
            <a:endParaRPr lang="it-IT" dirty="0"/>
          </a:p>
        </p:txBody>
      </p:sp>
      <p:sp>
        <p:nvSpPr>
          <p:cNvPr id="139" name="Rectangle 138">
            <a:extLst>
              <a:ext uri="{FF2B5EF4-FFF2-40B4-BE49-F238E27FC236}">
                <a16:creationId xmlns:a16="http://schemas.microsoft.com/office/drawing/2014/main" id="{A011D411-BCF3-4EEC-A5D9-A201C480B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4898" y="446824"/>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cxnSp>
        <p:nvCxnSpPr>
          <p:cNvPr id="141" name="Straight Connector 140">
            <a:extLst>
              <a:ext uri="{FF2B5EF4-FFF2-40B4-BE49-F238E27FC236}">
                <a16:creationId xmlns:a16="http://schemas.microsoft.com/office/drawing/2014/main" id="{CEAAEFA3-2886-4CA1-A053-E90497B37EC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14BA94EB-8D0E-46CA-A17D-CD626C06E8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08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BB303B0-AC82-4E4C-A8B5-17C791F344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1026" name="Picture 2" descr="Olio Evo: tutti i benefici e il boom di vendite nel mondo | Cook">
            <a:extLst>
              <a:ext uri="{FF2B5EF4-FFF2-40B4-BE49-F238E27FC236}">
                <a16:creationId xmlns:a16="http://schemas.microsoft.com/office/drawing/2014/main" id="{6E394653-73B4-4B7F-89FE-CFFD5067E7D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578" r="22709" b="-1"/>
          <a:stretch/>
        </p:blipFill>
        <p:spPr bwMode="auto">
          <a:xfrm>
            <a:off x="7228702" y="621793"/>
            <a:ext cx="4342547" cy="5614416"/>
          </a:xfrm>
          <a:prstGeom prst="rect">
            <a:avLst/>
          </a:prstGeom>
          <a:noFill/>
          <a:extLst>
            <a:ext uri="{909E8E84-426E-40DD-AFC4-6F175D3DCCD1}">
              <a14:hiddenFill xmlns:a14="http://schemas.microsoft.com/office/drawing/2010/main">
                <a:solidFill>
                  <a:srgbClr val="FFFFFF"/>
                </a:solidFill>
              </a14:hiddenFill>
            </a:ext>
          </a:extLst>
        </p:spPr>
      </p:pic>
      <p:pic>
        <p:nvPicPr>
          <p:cNvPr id="4" name="John Lennon - Imagine (Piano Cover)">
            <a:hlinkClick r:id="" action="ppaction://media"/>
            <a:extLst>
              <a:ext uri="{FF2B5EF4-FFF2-40B4-BE49-F238E27FC236}">
                <a16:creationId xmlns:a16="http://schemas.microsoft.com/office/drawing/2014/main" id="{52F725BD-B068-4476-B249-135E7EA6248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14765" y="301439"/>
            <a:ext cx="487363" cy="487363"/>
          </a:xfrm>
          <a:prstGeom prst="rect">
            <a:avLst/>
          </a:prstGeom>
        </p:spPr>
      </p:pic>
    </p:spTree>
    <p:extLst>
      <p:ext uri="{BB962C8B-B14F-4D97-AF65-F5344CB8AC3E}">
        <p14:creationId xmlns:p14="http://schemas.microsoft.com/office/powerpoint/2010/main" val="1114553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10000">
        <p15:prstTrans prst="curtains"/>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arn(inVertic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path" presetSubtype="0" accel="50000" decel="50000" fill="hold" nodeType="clickEffect">
                                  <p:stCondLst>
                                    <p:cond delay="0"/>
                                  </p:stCondLst>
                                  <p:childTnLst>
                                    <p:animMotion origin="layout" path="M 0 0 C 0 -0.032 0.026 -0.058 0.058 -0.058 L 0.192 -0.058 C 0.224 -0.058 0.25 -0.032 0.25 0 L 0.25 0.132 C 0.25 0.164 0.224 0.191 0.192 0.191 L 0.058 0.191 C 0.026 0.191 0 0.164 0 0.132 Z" pathEditMode="relative" ptsTypes="">
                                      <p:cBhvr>
                                        <p:cTn id="22" dur="2000" fill="hold"/>
                                        <p:tgtEl>
                                          <p:spTgt spid="102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audio>
              <p:cMediaNode numSld="999">
                <p:cTn id="23" repeatCount="indefinite" fill="hold" display="0">
                  <p:stCondLst>
                    <p:cond delay="indefinite"/>
                  </p:stCondLst>
                  <p:endCondLst>
                    <p:cond evt="onStopAudio" delay="0">
                      <p:tgtEl>
                        <p:sldTgt/>
                      </p:tgtEl>
                    </p:cond>
                  </p:endCondLst>
                </p:cTn>
                <p:tgtEl>
                  <p:spTgt spid="4"/>
                </p:tgtEl>
              </p:cMediaNode>
            </p:audio>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446B07-BA76-4508-AAA2-58D0EE1993CB}"/>
              </a:ext>
            </a:extLst>
          </p:cNvPr>
          <p:cNvSpPr>
            <a:spLocks noGrp="1"/>
          </p:cNvSpPr>
          <p:nvPr>
            <p:ph type="title"/>
          </p:nvPr>
        </p:nvSpPr>
        <p:spPr>
          <a:xfrm>
            <a:off x="6314384" y="642594"/>
            <a:ext cx="4810815" cy="1371600"/>
          </a:xfrm>
        </p:spPr>
        <p:txBody>
          <a:bodyPr>
            <a:normAutofit fontScale="90000"/>
          </a:bodyPr>
          <a:lstStyle/>
          <a:p>
            <a:r>
              <a:rPr lang="en-US" sz="3000" dirty="0"/>
              <a:t>Calabria is the second Italian region by olive oil production
</a:t>
            </a:r>
            <a:endParaRPr lang="it-IT" sz="3000" dirty="0"/>
          </a:p>
        </p:txBody>
      </p:sp>
      <p:sp>
        <p:nvSpPr>
          <p:cNvPr id="10" name="Rectangle 9">
            <a:extLst>
              <a:ext uri="{FF2B5EF4-FFF2-40B4-BE49-F238E27FC236}">
                <a16:creationId xmlns:a16="http://schemas.microsoft.com/office/drawing/2014/main" id="{2A4D183E-A455-400F-B558-5EF3C42F6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solidFill>
            <a:schemeClr val="tx2"/>
          </a:solidFill>
          <a:ln w="6350" cap="sq" cmpd="sng" algn="ctr">
            <a:noFill/>
            <a:prstDash val="solid"/>
            <a:miter lim="800000"/>
          </a:ln>
          <a:effectLst/>
        </p:spPr>
      </p:sp>
      <p:sp>
        <p:nvSpPr>
          <p:cNvPr id="12" name="Rectangle 11">
            <a:extLst>
              <a:ext uri="{FF2B5EF4-FFF2-40B4-BE49-F238E27FC236}">
                <a16:creationId xmlns:a16="http://schemas.microsoft.com/office/drawing/2014/main" id="{46EC6A0A-8EDD-4CAD-8301-B0613EFB6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2175" y="1005675"/>
            <a:ext cx="4800601" cy="4870174"/>
          </a:xfrm>
          <a:prstGeom prst="rect">
            <a:avLst/>
          </a:prstGeom>
          <a:solidFill>
            <a:schemeClr val="tx1"/>
          </a:solidFill>
          <a:ln w="6350" cap="sq" cmpd="sng" algn="ctr">
            <a:noFill/>
            <a:prstDash val="solid"/>
            <a:miter lim="800000"/>
          </a:ln>
          <a:effectLst/>
        </p:spPr>
      </p:sp>
      <p:sp>
        <p:nvSpPr>
          <p:cNvPr id="3" name="Segnaposto contenuto 2">
            <a:extLst>
              <a:ext uri="{FF2B5EF4-FFF2-40B4-BE49-F238E27FC236}">
                <a16:creationId xmlns:a16="http://schemas.microsoft.com/office/drawing/2014/main" id="{492689D0-0B39-48D5-AE00-B4FF00EE73C7}"/>
              </a:ext>
            </a:extLst>
          </p:cNvPr>
          <p:cNvSpPr>
            <a:spLocks noGrp="1"/>
          </p:cNvSpPr>
          <p:nvPr>
            <p:ph idx="1"/>
          </p:nvPr>
        </p:nvSpPr>
        <p:spPr>
          <a:xfrm>
            <a:off x="6314384" y="2103120"/>
            <a:ext cx="4810816" cy="3931920"/>
          </a:xfrm>
        </p:spPr>
        <p:txBody>
          <a:bodyPr>
            <a:normAutofit fontScale="92500" lnSpcReduction="10000"/>
          </a:bodyPr>
          <a:lstStyle/>
          <a:p>
            <a:pPr marL="0" indent="0">
              <a:lnSpc>
                <a:spcPct val="90000"/>
              </a:lnSpc>
              <a:buNone/>
            </a:pPr>
            <a:r>
              <a:rPr lang="en-US" dirty="0"/>
              <a:t>The cultivation of the olive tree in Calabria has very ancient origins: it is assumed, in fact, that the cultivation of the olive tree dates back to the beginning of the first millennium a. C., when first the Phoenicians and then the Greeks to whom the dominations of the Romans, the Byzantines, the Lombards, the Normans, the Angevins and the </a:t>
            </a:r>
            <a:r>
              <a:rPr lang="en-US" dirty="0" err="1"/>
              <a:t>Aragonese</a:t>
            </a:r>
            <a:r>
              <a:rPr lang="en-US" dirty="0"/>
              <a:t> followed; all the sovereigns had to deal with the great olive wealth of Calabria. The varieties grown in Calabria are: </a:t>
            </a:r>
            <a:r>
              <a:rPr lang="en-US" dirty="0" err="1"/>
              <a:t>Carolea</a:t>
            </a:r>
            <a:r>
              <a:rPr lang="en-US" dirty="0"/>
              <a:t>, </a:t>
            </a:r>
            <a:r>
              <a:rPr lang="en-US" dirty="0" err="1"/>
              <a:t>Sinopolese</a:t>
            </a:r>
            <a:r>
              <a:rPr lang="en-US" dirty="0"/>
              <a:t>, Dolce di </a:t>
            </a:r>
            <a:r>
              <a:rPr lang="en-US" dirty="0" err="1"/>
              <a:t>Rossano</a:t>
            </a:r>
            <a:r>
              <a:rPr lang="en-US" dirty="0"/>
              <a:t> and </a:t>
            </a:r>
            <a:r>
              <a:rPr lang="en-US" dirty="0" err="1"/>
              <a:t>Grossa</a:t>
            </a:r>
            <a:r>
              <a:rPr lang="en-US" dirty="0"/>
              <a:t> di </a:t>
            </a:r>
            <a:r>
              <a:rPr lang="en-US" dirty="0" err="1"/>
              <a:t>Gerace</a:t>
            </a:r>
            <a:r>
              <a:rPr lang="en-US" dirty="0"/>
              <a:t> which are flanked by </a:t>
            </a:r>
            <a:r>
              <a:rPr lang="en-US" dirty="0" err="1"/>
              <a:t>Ottobratica</a:t>
            </a:r>
            <a:r>
              <a:rPr lang="en-US" dirty="0"/>
              <a:t>, </a:t>
            </a:r>
            <a:r>
              <a:rPr lang="en-US" dirty="0" err="1"/>
              <a:t>Roggianella</a:t>
            </a:r>
            <a:r>
              <a:rPr lang="en-US" dirty="0"/>
              <a:t> and </a:t>
            </a:r>
            <a:r>
              <a:rPr lang="en-US" dirty="0" err="1"/>
              <a:t>Cassanese</a:t>
            </a:r>
            <a:r>
              <a:rPr lang="en-US" dirty="0"/>
              <a:t>.
</a:t>
            </a:r>
            <a:endParaRPr lang="it-IT" dirty="0"/>
          </a:p>
        </p:txBody>
      </p:sp>
      <p:pic>
        <p:nvPicPr>
          <p:cNvPr id="6" name="Immagine 5" descr="Immagine che contiene mappa&#10;&#10;Descrizione generata automaticamente">
            <a:extLst>
              <a:ext uri="{FF2B5EF4-FFF2-40B4-BE49-F238E27FC236}">
                <a16:creationId xmlns:a16="http://schemas.microsoft.com/office/drawing/2014/main" id="{8224F9BC-1FC0-43D9-9552-877D98EB88F9}"/>
              </a:ext>
            </a:extLst>
          </p:cNvPr>
          <p:cNvPicPr>
            <a:picLocks noChangeAspect="1"/>
          </p:cNvPicPr>
          <p:nvPr/>
        </p:nvPicPr>
        <p:blipFill>
          <a:blip r:embed="rId2"/>
          <a:stretch>
            <a:fillRect/>
          </a:stretch>
        </p:blipFill>
        <p:spPr>
          <a:xfrm>
            <a:off x="885217" y="868694"/>
            <a:ext cx="5054518" cy="5166345"/>
          </a:xfrm>
          <a:prstGeom prst="rect">
            <a:avLst/>
          </a:prstGeom>
        </p:spPr>
      </p:pic>
    </p:spTree>
    <p:extLst>
      <p:ext uri="{BB962C8B-B14F-4D97-AF65-F5344CB8AC3E}">
        <p14:creationId xmlns:p14="http://schemas.microsoft.com/office/powerpoint/2010/main" val="1490561459"/>
      </p:ext>
    </p:extLst>
  </p:cSld>
  <p:clrMapOvr>
    <a:masterClrMapping/>
  </p:clrMapOvr>
  <p:transition spd="slow" advClick="0" advTm="10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1)">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61A0104-BF6E-465D-B05F-F41F69B36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7" name="Rectangle 16">
            <a:extLst>
              <a:ext uri="{FF2B5EF4-FFF2-40B4-BE49-F238E27FC236}">
                <a16:creationId xmlns:a16="http://schemas.microsoft.com/office/drawing/2014/main" id="{03B901C5-8FDC-42CF-AE02-104ECD0C2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solidFill>
            <a:schemeClr val="bg2"/>
          </a:solidFill>
          <a:ln w="6350" cap="sq" cmpd="sng" algn="ctr">
            <a:noFill/>
            <a:prstDash val="solid"/>
            <a:miter lim="800000"/>
          </a:ln>
          <a:effectLst/>
        </p:spPr>
      </p:sp>
      <p:sp>
        <p:nvSpPr>
          <p:cNvPr id="19" name="Rectangle 18">
            <a:extLst>
              <a:ext uri="{FF2B5EF4-FFF2-40B4-BE49-F238E27FC236}">
                <a16:creationId xmlns:a16="http://schemas.microsoft.com/office/drawing/2014/main" id="{09EE64C5-58A7-47AA-A1F2-FA07DE93F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0082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B2FAE0B-AEC0-4659-982E-957683B7D2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31157" y="237744"/>
            <a:ext cx="3426147"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23" name="Rectangle 22">
            <a:extLst>
              <a:ext uri="{FF2B5EF4-FFF2-40B4-BE49-F238E27FC236}">
                <a16:creationId xmlns:a16="http://schemas.microsoft.com/office/drawing/2014/main" id="{E37AC2B4-0F64-42FF-AFB4-62DAFFD48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83826" y="372498"/>
            <a:ext cx="3127248" cy="61130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3">
            <a:extLst>
              <a:ext uri="{FF2B5EF4-FFF2-40B4-BE49-F238E27FC236}">
                <a16:creationId xmlns:a16="http://schemas.microsoft.com/office/drawing/2014/main" id="{A7C1C044-7D8D-4C55-8D64-13B1C52D9D62}"/>
              </a:ext>
            </a:extLst>
          </p:cNvPr>
          <p:cNvSpPr>
            <a:spLocks noGrp="1"/>
          </p:cNvSpPr>
          <p:nvPr>
            <p:ph type="title"/>
          </p:nvPr>
        </p:nvSpPr>
        <p:spPr>
          <a:xfrm>
            <a:off x="8881352" y="892120"/>
            <a:ext cx="2665380" cy="1377029"/>
          </a:xfrm>
        </p:spPr>
        <p:txBody>
          <a:bodyPr vert="horz" lIns="91440" tIns="45720" rIns="91440" bIns="45720" rtlCol="0" anchor="b">
            <a:normAutofit fontScale="90000"/>
          </a:bodyPr>
          <a:lstStyle/>
          <a:p>
            <a:r>
              <a:rPr lang="en-US" sz="2400" dirty="0"/>
              <a:t>Olive or olive tree: evergreen fruit plant
</a:t>
            </a:r>
          </a:p>
        </p:txBody>
      </p:sp>
      <p:pic>
        <p:nvPicPr>
          <p:cNvPr id="10" name="Segnaposto immagine 9">
            <a:extLst>
              <a:ext uri="{FF2B5EF4-FFF2-40B4-BE49-F238E27FC236}">
                <a16:creationId xmlns:a16="http://schemas.microsoft.com/office/drawing/2014/main" id="{EC46A6FD-C4FE-4718-8E5A-FD3F0B227023}"/>
              </a:ext>
            </a:extLst>
          </p:cNvPr>
          <p:cNvPicPr>
            <a:picLocks noGrp="1" noChangeAspect="1"/>
          </p:cNvPicPr>
          <p:nvPr>
            <p:ph type="pic" idx="1"/>
          </p:nvPr>
        </p:nvPicPr>
        <p:blipFill rotWithShape="1">
          <a:blip r:embed="rId2"/>
          <a:srcRect r="2" b="2237"/>
          <a:stretch/>
        </p:blipFill>
        <p:spPr>
          <a:xfrm>
            <a:off x="685205" y="901737"/>
            <a:ext cx="7312678" cy="5415552"/>
          </a:xfrm>
          <a:prstGeom prst="rect">
            <a:avLst/>
          </a:prstGeom>
        </p:spPr>
      </p:pic>
      <p:sp>
        <p:nvSpPr>
          <p:cNvPr id="6" name="Segnaposto testo 5">
            <a:extLst>
              <a:ext uri="{FF2B5EF4-FFF2-40B4-BE49-F238E27FC236}">
                <a16:creationId xmlns:a16="http://schemas.microsoft.com/office/drawing/2014/main" id="{AC8468EF-42CF-4068-B7BF-D3583F27721B}"/>
              </a:ext>
            </a:extLst>
          </p:cNvPr>
          <p:cNvSpPr>
            <a:spLocks noGrp="1"/>
          </p:cNvSpPr>
          <p:nvPr>
            <p:ph type="body" sz="half" idx="2"/>
          </p:nvPr>
        </p:nvSpPr>
        <p:spPr>
          <a:xfrm>
            <a:off x="8881351" y="2403903"/>
            <a:ext cx="2704291" cy="3567129"/>
          </a:xfrm>
        </p:spPr>
        <p:txBody>
          <a:bodyPr vert="horz" lIns="91440" tIns="45720" rIns="91440" bIns="45720" rtlCol="0">
            <a:normAutofit/>
          </a:bodyPr>
          <a:lstStyle/>
          <a:p>
            <a:pPr indent="-182880">
              <a:lnSpc>
                <a:spcPct val="100000"/>
              </a:lnSpc>
              <a:buFont typeface="Arial" pitchFamily="34" charset="0"/>
              <a:buChar char="•"/>
            </a:pPr>
            <a:r>
              <a:rPr lang="en-US" dirty="0"/>
              <a:t>The olive tree grows on the sunny hills and lives many years.
The trunk is gnarled and twisted.
The leaves of the olive tree have the shape of the tip of a spear.
The fruit of the olive tree is </a:t>
            </a:r>
            <a:r>
              <a:rPr lang="en-US" dirty="0" err="1"/>
              <a:t>cgiama</a:t>
            </a:r>
            <a:r>
              <a:rPr lang="en-US" dirty="0"/>
              <a:t> olive or olive.
</a:t>
            </a:r>
          </a:p>
        </p:txBody>
      </p:sp>
      <p:sp>
        <p:nvSpPr>
          <p:cNvPr id="2" name="AutoShape 2">
            <a:extLst>
              <a:ext uri="{FF2B5EF4-FFF2-40B4-BE49-F238E27FC236}">
                <a16:creationId xmlns:a16="http://schemas.microsoft.com/office/drawing/2014/main" id="{8F9DCBEC-0C3F-4FF2-96A7-6CFEE593506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 name="AutoShape 4">
            <a:extLst>
              <a:ext uri="{FF2B5EF4-FFF2-40B4-BE49-F238E27FC236}">
                <a16:creationId xmlns:a16="http://schemas.microsoft.com/office/drawing/2014/main" id="{87C2516E-B951-4B66-99B4-EE38018373FB}"/>
              </a:ext>
            </a:extLst>
          </p:cNvPr>
          <p:cNvSpPr>
            <a:spLocks noChangeAspect="1" noChangeArrowheads="1"/>
          </p:cNvSpPr>
          <p:nvPr/>
        </p:nvSpPr>
        <p:spPr bwMode="auto">
          <a:xfrm>
            <a:off x="4811697" y="3429000"/>
            <a:ext cx="1589103"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31590809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000">
        <p15:prstTrans prst="prestige"/>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7" name="Rectangle 86">
            <a:extLst>
              <a:ext uri="{FF2B5EF4-FFF2-40B4-BE49-F238E27FC236}">
                <a16:creationId xmlns:a16="http://schemas.microsoft.com/office/drawing/2014/main" id="{EB60C847-6099-4318-A03C-4AF9CA78D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89" name="Rectangle 88">
            <a:extLst>
              <a:ext uri="{FF2B5EF4-FFF2-40B4-BE49-F238E27FC236}">
                <a16:creationId xmlns:a16="http://schemas.microsoft.com/office/drawing/2014/main" id="{8FABE9A5-4796-41D8-8BA7-9E785EB0B9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91" name="Rectangle 90">
            <a:extLst>
              <a:ext uri="{FF2B5EF4-FFF2-40B4-BE49-F238E27FC236}">
                <a16:creationId xmlns:a16="http://schemas.microsoft.com/office/drawing/2014/main" id="{DD0E2D1C-F525-428D-BE2C-FC8422F00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solidFill>
            <a:schemeClr val="bg2"/>
          </a:solidFill>
          <a:ln w="9525" cap="sq" cmpd="sng" algn="ctr">
            <a:noFill/>
            <a:prstDash val="solid"/>
            <a:miter lim="800000"/>
          </a:ln>
          <a:effectLst/>
        </p:spPr>
      </p:sp>
      <p:sp>
        <p:nvSpPr>
          <p:cNvPr id="93" name="Rectangle 92">
            <a:extLst>
              <a:ext uri="{FF2B5EF4-FFF2-40B4-BE49-F238E27FC236}">
                <a16:creationId xmlns:a16="http://schemas.microsoft.com/office/drawing/2014/main" id="{82C44617-1325-4BFB-BE4C-A1819E17B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95" name="Group 94">
            <a:extLst>
              <a:ext uri="{FF2B5EF4-FFF2-40B4-BE49-F238E27FC236}">
                <a16:creationId xmlns:a16="http://schemas.microsoft.com/office/drawing/2014/main" id="{A4999A47-492B-4692-B8AA-E0BF691750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96" name="Straight Connector 95">
              <a:extLst>
                <a:ext uri="{FF2B5EF4-FFF2-40B4-BE49-F238E27FC236}">
                  <a16:creationId xmlns:a16="http://schemas.microsoft.com/office/drawing/2014/main" id="{F11AE8C1-B7D4-4E63-8E00-C70BDF5A34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A4FB659-183B-459F-89E0-9E29C7CBD71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F2D2CD09-AD34-4969-8CC9-511854E16E3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100" name="Rectangle 99">
            <a:extLst>
              <a:ext uri="{FF2B5EF4-FFF2-40B4-BE49-F238E27FC236}">
                <a16:creationId xmlns:a16="http://schemas.microsoft.com/office/drawing/2014/main" id="{6C964875-2094-49B8-A2C7-3F61A64AF5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D8F7B807-F819-4739-B2F7-CC0AA754F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004723"/>
            <a:ext cx="11281609" cy="2396079"/>
          </a:xfrm>
          <a:prstGeom prst="rect">
            <a:avLst/>
          </a:prstGeom>
          <a:solidFill>
            <a:srgbClr val="FFFFFF"/>
          </a:solidFill>
          <a:ln w="6350" cap="flat" cmpd="sng" algn="ctr">
            <a:noFill/>
            <a:prstDash val="solid"/>
          </a:ln>
          <a:effectLst>
            <a:outerShdw blurRad="63500" algn="ctr" rotWithShape="0">
              <a:prstClr val="black">
                <a:alpha val="40000"/>
              </a:prstClr>
            </a:outerShdw>
            <a:softEdge rad="0"/>
          </a:effectLst>
        </p:spPr>
      </p:sp>
      <p:sp>
        <p:nvSpPr>
          <p:cNvPr id="104" name="Rectangle 103">
            <a:extLst>
              <a:ext uri="{FF2B5EF4-FFF2-40B4-BE49-F238E27FC236}">
                <a16:creationId xmlns:a16="http://schemas.microsoft.com/office/drawing/2014/main" id="{B89916FF-9F2E-46D7-903E-3D60BEE54C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4169490"/>
            <a:ext cx="10954512" cy="2066544"/>
          </a:xfrm>
          <a:prstGeom prst="rect">
            <a:avLst/>
          </a:prstGeom>
          <a:solidFill>
            <a:schemeClr val="bg2"/>
          </a:solidFill>
          <a:ln w="6350" cap="sq" cmpd="sng" algn="ctr">
            <a:solidFill>
              <a:srgbClr val="FFFFFF"/>
            </a:solidFill>
            <a:prstDash val="solid"/>
            <a:miter lim="800000"/>
          </a:ln>
          <a:effectLst/>
        </p:spPr>
      </p:sp>
      <p:sp>
        <p:nvSpPr>
          <p:cNvPr id="4" name="Titolo 3">
            <a:extLst>
              <a:ext uri="{FF2B5EF4-FFF2-40B4-BE49-F238E27FC236}">
                <a16:creationId xmlns:a16="http://schemas.microsoft.com/office/drawing/2014/main" id="{04C373E5-AB74-4ABF-B9B9-FBFD3920749B}"/>
              </a:ext>
            </a:extLst>
          </p:cNvPr>
          <p:cNvSpPr>
            <a:spLocks noGrp="1"/>
          </p:cNvSpPr>
          <p:nvPr>
            <p:ph type="title"/>
          </p:nvPr>
        </p:nvSpPr>
        <p:spPr>
          <a:xfrm>
            <a:off x="1241170" y="4644082"/>
            <a:ext cx="9732773" cy="951573"/>
          </a:xfrm>
        </p:spPr>
        <p:txBody>
          <a:bodyPr vert="horz" lIns="91440" tIns="45720" rIns="91440" bIns="45720" rtlCol="0" anchor="ctr">
            <a:normAutofit/>
          </a:bodyPr>
          <a:lstStyle/>
          <a:p>
            <a:br>
              <a:rPr lang="en-US" sz="2000">
                <a:solidFill>
                  <a:srgbClr val="FFFFFF"/>
                </a:solidFill>
              </a:rPr>
            </a:br>
            <a:br>
              <a:rPr lang="en-US" sz="2000">
                <a:solidFill>
                  <a:srgbClr val="FFFFFF"/>
                </a:solidFill>
              </a:rPr>
            </a:br>
            <a:endParaRPr lang="en-US" sz="2000">
              <a:solidFill>
                <a:srgbClr val="FFFFFF"/>
              </a:solidFill>
            </a:endParaRPr>
          </a:p>
        </p:txBody>
      </p:sp>
      <p:sp>
        <p:nvSpPr>
          <p:cNvPr id="106" name="Round Single Corner Rectangle 15">
            <a:extLst>
              <a:ext uri="{FF2B5EF4-FFF2-40B4-BE49-F238E27FC236}">
                <a16:creationId xmlns:a16="http://schemas.microsoft.com/office/drawing/2014/main" id="{F2C954C0-E749-4F7D-9BE6-8154C930F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39605" y="636679"/>
            <a:ext cx="3415770" cy="3030473"/>
          </a:xfrm>
          <a:prstGeom prst="round1Rect">
            <a:avLst>
              <a:gd name="adj" fmla="val 0"/>
            </a:avLst>
          </a:prstGeom>
          <a:solidFill>
            <a:srgbClr val="FFFFFF"/>
          </a:solidFill>
          <a:ln w="6350" cap="flat" cmpd="sng" algn="ctr">
            <a:noFill/>
            <a:prstDash val="solid"/>
          </a:ln>
          <a:effectLst>
            <a:outerShdw blurRad="63500" algn="ctr" rotWithShape="0">
              <a:prstClr val="black">
                <a:alpha val="40000"/>
              </a:prstClr>
            </a:outerShdw>
            <a:softEdge rad="0"/>
          </a:effectLst>
        </p:spPr>
        <p:txBody>
          <a:bodyPr rtlCol="0" anchor="ctr"/>
          <a:lstStyle/>
          <a:p>
            <a:pPr algn="ctr"/>
            <a:endParaRPr lang="en-US"/>
          </a:p>
        </p:txBody>
      </p:sp>
      <p:sp>
        <p:nvSpPr>
          <p:cNvPr id="108" name="Round Single Corner Rectangle 27">
            <a:extLst>
              <a:ext uri="{FF2B5EF4-FFF2-40B4-BE49-F238E27FC236}">
                <a16:creationId xmlns:a16="http://schemas.microsoft.com/office/drawing/2014/main" id="{6E13DD8D-2AD5-4805-B8F9-712E79D091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89310" y="636679"/>
            <a:ext cx="3415770" cy="3030473"/>
          </a:xfrm>
          <a:prstGeom prst="round1Rect">
            <a:avLst>
              <a:gd name="adj" fmla="val 0"/>
            </a:avLst>
          </a:prstGeom>
          <a:solidFill>
            <a:srgbClr val="FFFFFF"/>
          </a:solidFill>
          <a:ln w="6350" cap="flat" cmpd="sng" algn="ctr">
            <a:noFill/>
            <a:prstDash val="solid"/>
          </a:ln>
          <a:effectLst>
            <a:outerShdw blurRad="63500" algn="ctr" rotWithShape="0">
              <a:prstClr val="black">
                <a:alpha val="40000"/>
              </a:prstClr>
            </a:outerShdw>
            <a:softEdge rad="0"/>
          </a:effectLst>
        </p:spPr>
        <p:txBody>
          <a:bodyPr rtlCol="0" anchor="ctr"/>
          <a:lstStyle/>
          <a:p>
            <a:pPr algn="ctr"/>
            <a:endParaRPr lang="en-US"/>
          </a:p>
        </p:txBody>
      </p:sp>
      <p:pic>
        <p:nvPicPr>
          <p:cNvPr id="7" name="Immagine 6" descr="Immagine che contiene pianta, erba, fiore, verdura&#10;&#10;Descrizione generata automaticamente">
            <a:extLst>
              <a:ext uri="{FF2B5EF4-FFF2-40B4-BE49-F238E27FC236}">
                <a16:creationId xmlns:a16="http://schemas.microsoft.com/office/drawing/2014/main" id="{70A99C36-AB62-428C-A9A7-29366E595DC7}"/>
              </a:ext>
            </a:extLst>
          </p:cNvPr>
          <p:cNvPicPr>
            <a:picLocks noChangeAspect="1"/>
          </p:cNvPicPr>
          <p:nvPr/>
        </p:nvPicPr>
        <p:blipFill rotWithShape="1">
          <a:blip r:embed="rId3"/>
          <a:srcRect r="9522" b="3"/>
          <a:stretch/>
        </p:blipFill>
        <p:spPr>
          <a:xfrm>
            <a:off x="1038323" y="990630"/>
            <a:ext cx="2962656" cy="2455763"/>
          </a:xfrm>
          <a:prstGeom prst="rect">
            <a:avLst/>
          </a:prstGeom>
        </p:spPr>
      </p:pic>
      <p:sp>
        <p:nvSpPr>
          <p:cNvPr id="110" name="Round Single Corner Rectangle 30">
            <a:extLst>
              <a:ext uri="{FF2B5EF4-FFF2-40B4-BE49-F238E27FC236}">
                <a16:creationId xmlns:a16="http://schemas.microsoft.com/office/drawing/2014/main" id="{F3911C75-4A98-4124-818C-52EF58D84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4848" y="636679"/>
            <a:ext cx="3415770" cy="3030473"/>
          </a:xfrm>
          <a:prstGeom prst="round1Rect">
            <a:avLst>
              <a:gd name="adj" fmla="val 0"/>
            </a:avLst>
          </a:prstGeom>
          <a:solidFill>
            <a:srgbClr val="FFFFFF"/>
          </a:solidFill>
          <a:ln w="6350" cap="flat" cmpd="sng" algn="ctr">
            <a:noFill/>
            <a:prstDash val="solid"/>
          </a:ln>
          <a:effectLst>
            <a:outerShdw blurRad="63500" algn="ctr" rotWithShape="0">
              <a:prstClr val="black">
                <a:alpha val="40000"/>
              </a:prstClr>
            </a:outerShdw>
            <a:softEdge rad="0"/>
          </a:effectLst>
        </p:spPr>
        <p:txBody>
          <a:bodyPr rtlCol="0" anchor="ctr"/>
          <a:lstStyle/>
          <a:p>
            <a:pPr algn="ctr"/>
            <a:endParaRPr lang="en-US"/>
          </a:p>
        </p:txBody>
      </p:sp>
      <p:pic>
        <p:nvPicPr>
          <p:cNvPr id="3" name="Immagine 2" descr="Immagine che contiene testo, clipart&#10;&#10;Descrizione generata automaticamente">
            <a:extLst>
              <a:ext uri="{FF2B5EF4-FFF2-40B4-BE49-F238E27FC236}">
                <a16:creationId xmlns:a16="http://schemas.microsoft.com/office/drawing/2014/main" id="{F4EAFFCF-DB2A-4342-B15C-7597CF950657}"/>
              </a:ext>
            </a:extLst>
          </p:cNvPr>
          <p:cNvPicPr>
            <a:picLocks noChangeAspect="1"/>
          </p:cNvPicPr>
          <p:nvPr/>
        </p:nvPicPr>
        <p:blipFill>
          <a:blip r:embed="rId4"/>
          <a:stretch>
            <a:fillRect/>
          </a:stretch>
        </p:blipFill>
        <p:spPr>
          <a:xfrm>
            <a:off x="8228983" y="1154531"/>
            <a:ext cx="2962656" cy="1718179"/>
          </a:xfrm>
          <a:prstGeom prst="rect">
            <a:avLst/>
          </a:prstGeom>
        </p:spPr>
      </p:pic>
      <p:graphicFrame>
        <p:nvGraphicFramePr>
          <p:cNvPr id="207" name="Segnaposto testo 4">
            <a:extLst>
              <a:ext uri="{FF2B5EF4-FFF2-40B4-BE49-F238E27FC236}">
                <a16:creationId xmlns:a16="http://schemas.microsoft.com/office/drawing/2014/main" id="{2B5D6C59-2AF9-BAD6-A748-E2DE31062965}"/>
              </a:ext>
            </a:extLst>
          </p:cNvPr>
          <p:cNvGraphicFramePr/>
          <p:nvPr>
            <p:extLst>
              <p:ext uri="{D42A27DB-BD31-4B8C-83A1-F6EECF244321}">
                <p14:modId xmlns:p14="http://schemas.microsoft.com/office/powerpoint/2010/main" val="2578183930"/>
              </p:ext>
            </p:extLst>
          </p:nvPr>
        </p:nvGraphicFramePr>
        <p:xfrm>
          <a:off x="739605" y="4399371"/>
          <a:ext cx="10603151" cy="175112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52" name="Immagine 51" descr="Immagine che contiene interni, verdura, frutta, disposto&#10;&#10;Descrizione generata automaticamente">
            <a:extLst>
              <a:ext uri="{FF2B5EF4-FFF2-40B4-BE49-F238E27FC236}">
                <a16:creationId xmlns:a16="http://schemas.microsoft.com/office/drawing/2014/main" id="{E3671025-4140-4F5B-A1A5-2E679C250961}"/>
              </a:ext>
            </a:extLst>
          </p:cNvPr>
          <p:cNvPicPr>
            <a:picLocks noChangeAspect="1"/>
          </p:cNvPicPr>
          <p:nvPr/>
        </p:nvPicPr>
        <p:blipFill rotWithShape="1">
          <a:blip r:embed="rId10"/>
          <a:srcRect t="6058" r="-2" b="-2"/>
          <a:stretch/>
        </p:blipFill>
        <p:spPr>
          <a:xfrm>
            <a:off x="4581905" y="875299"/>
            <a:ext cx="2962656" cy="2455749"/>
          </a:xfrm>
          <a:prstGeom prst="rect">
            <a:avLst/>
          </a:prstGeom>
        </p:spPr>
      </p:pic>
    </p:spTree>
    <p:extLst>
      <p:ext uri="{BB962C8B-B14F-4D97-AF65-F5344CB8AC3E}">
        <p14:creationId xmlns:p14="http://schemas.microsoft.com/office/powerpoint/2010/main" val="738127276"/>
      </p:ext>
    </p:extLst>
  </p:cSld>
  <p:clrMapOvr>
    <a:masterClrMapping/>
  </p:clrMapOvr>
  <p:transition spd="med" advClick="0" advTm="10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7"/>
                                        </p:tgtEl>
                                        <p:attrNameLst>
                                          <p:attrName>style.color</p:attrName>
                                        </p:attrNameLst>
                                      </p:cBhvr>
                                      <p:to>
                                        <a:schemeClr val="bg1"/>
                                      </p:to>
                                    </p:animClr>
                                    <p:animClr clrSpc="rgb" dir="cw">
                                      <p:cBhvr>
                                        <p:cTn id="7" dur="250" autoRev="1" fill="remove"/>
                                        <p:tgtEl>
                                          <p:spTgt spid="7"/>
                                        </p:tgtEl>
                                        <p:attrNameLst>
                                          <p:attrName>fillcolor</p:attrName>
                                        </p:attrNameLst>
                                      </p:cBhvr>
                                      <p:to>
                                        <a:schemeClr val="bg1"/>
                                      </p:to>
                                    </p:animClr>
                                    <p:set>
                                      <p:cBhvr>
                                        <p:cTn id="8" dur="250" autoRev="1" fill="remove"/>
                                        <p:tgtEl>
                                          <p:spTgt spid="7"/>
                                        </p:tgtEl>
                                        <p:attrNameLst>
                                          <p:attrName>fill.type</p:attrName>
                                        </p:attrNameLst>
                                      </p:cBhvr>
                                      <p:to>
                                        <p:strVal val="solid"/>
                                      </p:to>
                                    </p:set>
                                    <p:set>
                                      <p:cBhvr>
                                        <p:cTn id="9" dur="250" autoRev="1" fill="remove"/>
                                        <p:tgtEl>
                                          <p:spTgt spid="7"/>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blinds(horizontal)">
                                      <p:cBhvr>
                                        <p:cTn id="14" dur="500"/>
                                        <p:tgtEl>
                                          <p:spTgt spid="5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207"/>
                                        </p:tgtEl>
                                        <p:attrNameLst>
                                          <p:attrName>style.visibility</p:attrName>
                                        </p:attrNameLst>
                                      </p:cBhvr>
                                      <p:to>
                                        <p:strVal val="visible"/>
                                      </p:to>
                                    </p:set>
                                    <p:animEffect transition="in" filter="circle(in)">
                                      <p:cBhvr>
                                        <p:cTn id="24" dur="20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7"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26318998-C19E-4594-9FB4-193BC2661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chemeClr val="tx1"/>
          </a:solidFill>
          <a:ln w="6350" cap="flat" cmpd="sng" algn="ctr">
            <a:noFill/>
            <a:prstDash val="solid"/>
          </a:ln>
          <a:effectLst>
            <a:outerShdw blurRad="50800" algn="ctr" rotWithShape="0">
              <a:prstClr val="black">
                <a:alpha val="66000"/>
              </a:prstClr>
            </a:outerShdw>
            <a:softEdge rad="0"/>
          </a:effectLst>
        </p:spPr>
      </p:sp>
      <p:sp>
        <p:nvSpPr>
          <p:cNvPr id="39" name="Rectangle 38">
            <a:extLst>
              <a:ext uri="{FF2B5EF4-FFF2-40B4-BE49-F238E27FC236}">
                <a16:creationId xmlns:a16="http://schemas.microsoft.com/office/drawing/2014/main" id="{234D2EEE-E18B-47B9-90F1-2BA9D8D1A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782" y="620772"/>
            <a:ext cx="10952424" cy="5616458"/>
          </a:xfrm>
          <a:prstGeom prst="rect">
            <a:avLst/>
          </a:prstGeom>
          <a:solidFill>
            <a:schemeClr val="bg2"/>
          </a:solidFill>
          <a:ln w="6350" cap="sq" cmpd="sng" algn="ctr">
            <a:noFill/>
            <a:prstDash val="solid"/>
            <a:miter lim="800000"/>
          </a:ln>
          <a:effectLst/>
        </p:spPr>
      </p:sp>
      <p:sp>
        <p:nvSpPr>
          <p:cNvPr id="3" name="Titolo 2">
            <a:extLst>
              <a:ext uri="{FF2B5EF4-FFF2-40B4-BE49-F238E27FC236}">
                <a16:creationId xmlns:a16="http://schemas.microsoft.com/office/drawing/2014/main" id="{E3EF6A10-7D3A-4BA0-9470-D08D28E5EB5F}"/>
              </a:ext>
            </a:extLst>
          </p:cNvPr>
          <p:cNvSpPr>
            <a:spLocks noGrp="1"/>
          </p:cNvSpPr>
          <p:nvPr>
            <p:ph type="ctrTitle"/>
          </p:nvPr>
        </p:nvSpPr>
        <p:spPr>
          <a:xfrm>
            <a:off x="1136849" y="1348844"/>
            <a:ext cx="5716338" cy="3042706"/>
          </a:xfrm>
        </p:spPr>
        <p:txBody>
          <a:bodyPr>
            <a:normAutofit/>
          </a:bodyPr>
          <a:lstStyle/>
          <a:p>
            <a:r>
              <a:rPr lang="it-IT" sz="6000" dirty="0"/>
              <a:t>The olive </a:t>
            </a:r>
            <a:r>
              <a:rPr lang="it-IT" sz="6000" dirty="0" err="1"/>
              <a:t>harvest</a:t>
            </a:r>
            <a:r>
              <a:rPr lang="it-IT" sz="6000" dirty="0"/>
              <a:t>
</a:t>
            </a:r>
          </a:p>
        </p:txBody>
      </p:sp>
      <p:sp>
        <p:nvSpPr>
          <p:cNvPr id="4" name="Sottotitolo 3">
            <a:extLst>
              <a:ext uri="{FF2B5EF4-FFF2-40B4-BE49-F238E27FC236}">
                <a16:creationId xmlns:a16="http://schemas.microsoft.com/office/drawing/2014/main" id="{F343F9E8-F3CD-48B3-8EF2-E10EBC72137F}"/>
              </a:ext>
            </a:extLst>
          </p:cNvPr>
          <p:cNvSpPr>
            <a:spLocks noGrp="1"/>
          </p:cNvSpPr>
          <p:nvPr>
            <p:ph type="subTitle" idx="1"/>
          </p:nvPr>
        </p:nvSpPr>
        <p:spPr>
          <a:xfrm>
            <a:off x="1317386" y="3825240"/>
            <a:ext cx="5355264" cy="1807075"/>
          </a:xfrm>
        </p:spPr>
        <p:txBody>
          <a:bodyPr>
            <a:normAutofit/>
          </a:bodyPr>
          <a:lstStyle/>
          <a:p>
            <a:pPr>
              <a:spcAft>
                <a:spcPts val="600"/>
              </a:spcAft>
            </a:pPr>
            <a:r>
              <a:rPr lang="en-US" dirty="0"/>
              <a:t>For the olive harvest, wooden bars, rakes, mechanical </a:t>
            </a:r>
            <a:r>
              <a:rPr lang="en-US" dirty="0" err="1"/>
              <a:t>sgrullini</a:t>
            </a:r>
            <a:r>
              <a:rPr lang="en-US" dirty="0"/>
              <a:t>, shakers and awnings or nets are used.
</a:t>
            </a:r>
            <a:endParaRPr lang="it-IT" dirty="0"/>
          </a:p>
        </p:txBody>
      </p:sp>
      <p:sp>
        <p:nvSpPr>
          <p:cNvPr id="41" name="Rectangle 40">
            <a:extLst>
              <a:ext uri="{FF2B5EF4-FFF2-40B4-BE49-F238E27FC236}">
                <a16:creationId xmlns:a16="http://schemas.microsoft.com/office/drawing/2014/main" id="{6F18E515-60E5-43F8-A05E-92AE00EBC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4898" y="446824"/>
            <a:ext cx="1920240" cy="731520"/>
          </a:xfrm>
          <a:prstGeom prst="rect">
            <a:avLst/>
          </a:prstGeom>
          <a:solidFill>
            <a:schemeClr val="accent1"/>
          </a:solidFill>
          <a:ln>
            <a:noFill/>
          </a:ln>
          <a:effectLst>
            <a:outerShdw blurRad="38100" dist="635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cxnSp>
        <p:nvCxnSpPr>
          <p:cNvPr id="43" name="Straight Connector 42">
            <a:extLst>
              <a:ext uri="{FF2B5EF4-FFF2-40B4-BE49-F238E27FC236}">
                <a16:creationId xmlns:a16="http://schemas.microsoft.com/office/drawing/2014/main" id="{729DCB65-8532-4281-AAE2-A65DD7F3E3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446823"/>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C79C354-91BA-494C-BC93-779E73C420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0838" y="446823"/>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FF5F9B5-9D53-48DF-AE33-00386EC545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1092118"/>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6" name="Immagine 5" descr="Immagine che contiene albero, esterni, pianta&#10;&#10;Descrizione generata automaticamente">
            <a:extLst>
              <a:ext uri="{FF2B5EF4-FFF2-40B4-BE49-F238E27FC236}">
                <a16:creationId xmlns:a16="http://schemas.microsoft.com/office/drawing/2014/main" id="{A5B3EF3E-E149-405F-B578-060A1262126B}"/>
              </a:ext>
            </a:extLst>
          </p:cNvPr>
          <p:cNvPicPr>
            <a:picLocks noChangeAspect="1"/>
          </p:cNvPicPr>
          <p:nvPr/>
        </p:nvPicPr>
        <p:blipFill rotWithShape="1">
          <a:blip r:embed="rId2"/>
          <a:srcRect t="3879" r="-1" b="-1"/>
          <a:stretch/>
        </p:blipFill>
        <p:spPr>
          <a:xfrm>
            <a:off x="7379559" y="1225575"/>
            <a:ext cx="3449241" cy="4424897"/>
          </a:xfrm>
          <a:prstGeom prst="rect">
            <a:avLst/>
          </a:prstGeom>
        </p:spPr>
      </p:pic>
    </p:spTree>
    <p:extLst>
      <p:ext uri="{BB962C8B-B14F-4D97-AF65-F5344CB8AC3E}">
        <p14:creationId xmlns:p14="http://schemas.microsoft.com/office/powerpoint/2010/main" val="3393449441"/>
      </p:ext>
    </p:extLst>
  </p:cSld>
  <p:clrMapOvr>
    <a:masterClrMapping/>
  </p:clrMapOvr>
  <mc:AlternateContent xmlns:mc="http://schemas.openxmlformats.org/markup-compatibility/2006" xmlns:p14="http://schemas.microsoft.com/office/powerpoint/2010/main">
    <mc:Choice Requires="p14">
      <p:transition spd="slow" p14:dur="1300" advClick="0" advTm="10000">
        <p14:pan dir="u"/>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7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 name="Rectangle 14">
            <a:extLst>
              <a:ext uri="{FF2B5EF4-FFF2-40B4-BE49-F238E27FC236}">
                <a16:creationId xmlns:a16="http://schemas.microsoft.com/office/drawing/2014/main" id="{861A0104-BF6E-465D-B05F-F41F69B36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28" name="Rectangle 16">
            <a:extLst>
              <a:ext uri="{FF2B5EF4-FFF2-40B4-BE49-F238E27FC236}">
                <a16:creationId xmlns:a16="http://schemas.microsoft.com/office/drawing/2014/main" id="{03B901C5-8FDC-42CF-AE02-104ECD0C2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solidFill>
            <a:schemeClr val="bg2"/>
          </a:solidFill>
          <a:ln w="6350" cap="sq" cmpd="sng" algn="ctr">
            <a:noFill/>
            <a:prstDash val="solid"/>
            <a:miter lim="800000"/>
          </a:ln>
          <a:effectLst/>
        </p:spPr>
      </p:sp>
      <p:sp>
        <p:nvSpPr>
          <p:cNvPr id="29" name="Rectangle 18">
            <a:extLst>
              <a:ext uri="{FF2B5EF4-FFF2-40B4-BE49-F238E27FC236}">
                <a16:creationId xmlns:a16="http://schemas.microsoft.com/office/drawing/2014/main" id="{2A4D183E-A455-400F-B558-5EF3C42F6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solidFill>
            <a:schemeClr val="tx2"/>
          </a:solidFill>
          <a:ln w="6350" cap="sq" cmpd="sng" algn="ctr">
            <a:noFill/>
            <a:prstDash val="solid"/>
            <a:miter lim="800000"/>
          </a:ln>
          <a:effectLst/>
        </p:spPr>
      </p:sp>
      <p:sp>
        <p:nvSpPr>
          <p:cNvPr id="30" name="Rectangle 20">
            <a:extLst>
              <a:ext uri="{FF2B5EF4-FFF2-40B4-BE49-F238E27FC236}">
                <a16:creationId xmlns:a16="http://schemas.microsoft.com/office/drawing/2014/main" id="{46EC6A0A-8EDD-4CAD-8301-B0613EFB6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2175" y="1005675"/>
            <a:ext cx="4800601" cy="4870174"/>
          </a:xfrm>
          <a:prstGeom prst="rect">
            <a:avLst/>
          </a:prstGeom>
          <a:solidFill>
            <a:schemeClr val="tx1"/>
          </a:solidFill>
          <a:ln w="6350" cap="sq" cmpd="sng" algn="ctr">
            <a:noFill/>
            <a:prstDash val="solid"/>
            <a:miter lim="800000"/>
          </a:ln>
          <a:effectLst/>
        </p:spPr>
      </p:sp>
      <p:pic>
        <p:nvPicPr>
          <p:cNvPr id="7" name="image1.jpeg">
            <a:extLst>
              <a:ext uri="{FF2B5EF4-FFF2-40B4-BE49-F238E27FC236}">
                <a16:creationId xmlns:a16="http://schemas.microsoft.com/office/drawing/2014/main" id="{56F28413-DE56-4F68-91DA-87DE793EE7E0}"/>
              </a:ext>
            </a:extLst>
          </p:cNvPr>
          <p:cNvPicPr>
            <a:picLocks noChangeAspect="1"/>
          </p:cNvPicPr>
          <p:nvPr/>
        </p:nvPicPr>
        <p:blipFill rotWithShape="1">
          <a:blip r:embed="rId2" cstate="print"/>
          <a:srcRect l="19843" r="4118" b="-1"/>
          <a:stretch/>
        </p:blipFill>
        <p:spPr>
          <a:xfrm>
            <a:off x="1259840" y="1315292"/>
            <a:ext cx="4297680" cy="4227415"/>
          </a:xfrm>
          <a:prstGeom prst="rect">
            <a:avLst/>
          </a:prstGeom>
        </p:spPr>
      </p:pic>
      <p:sp>
        <p:nvSpPr>
          <p:cNvPr id="10" name="CasellaDiTesto 9">
            <a:extLst>
              <a:ext uri="{FF2B5EF4-FFF2-40B4-BE49-F238E27FC236}">
                <a16:creationId xmlns:a16="http://schemas.microsoft.com/office/drawing/2014/main" id="{42F8DB1A-16FD-4D28-B344-4FE4B3E458DC}"/>
              </a:ext>
            </a:extLst>
          </p:cNvPr>
          <p:cNvSpPr txBox="1"/>
          <p:nvPr/>
        </p:nvSpPr>
        <p:spPr>
          <a:xfrm>
            <a:off x="6350000" y="1328394"/>
            <a:ext cx="4775200" cy="4706646"/>
          </a:xfrm>
          <a:prstGeom prst="rect">
            <a:avLst/>
          </a:prstGeom>
        </p:spPr>
        <p:txBody>
          <a:bodyPr vert="horz" lIns="91440" tIns="45720" rIns="91440" bIns="45720" rtlCol="0">
            <a:normAutofit/>
          </a:bodyPr>
          <a:lstStyle/>
          <a:p>
            <a:pPr indent="-182880" defTabSz="914400">
              <a:lnSpc>
                <a:spcPct val="90000"/>
              </a:lnSpc>
              <a:spcAft>
                <a:spcPts val="600"/>
              </a:spcAft>
              <a:buClr>
                <a:schemeClr val="tx2">
                  <a:lumMod val="60000"/>
                  <a:lumOff val="40000"/>
                </a:schemeClr>
              </a:buClr>
              <a:buFont typeface="Arial" pitchFamily="34" charset="0"/>
              <a:buChar char="•"/>
            </a:pPr>
            <a:r>
              <a:rPr lang="en-US" sz="1500" dirty="0"/>
              <a:t>The olives are transported to the mill
Washing of the Olives that takes place with normal water.
Grinding of the olives including the kernels to form a homogeneous paste (recommended to grind the olives within 24 hours of harvest).
Separation of the solid and liquid phase: This process takes place by </a:t>
            </a:r>
            <a:r>
              <a:rPr lang="en-US" sz="1500" dirty="0" err="1"/>
              <a:t>centrifigation</a:t>
            </a:r>
            <a:r>
              <a:rPr lang="en-US" sz="1500" dirty="0"/>
              <a:t> of the paste (continuous modern systems) or by pressing (old system but still used). It is important that the temperature during this phase does not exceed 27 C. In this case we can talk about Cold Pressing.
Oil storage in steel containers (modern systems) closed and protected from light and heat (recommended temperatures of 15-18 </a:t>
            </a:r>
            <a:r>
              <a:rPr lang="en-US" sz="1500"/>
              <a:t>C).</a:t>
            </a:r>
            <a:endParaRPr lang="en-US" sz="1500" b="0" i="0" dirty="0">
              <a:effectLst/>
            </a:endParaRPr>
          </a:p>
        </p:txBody>
      </p:sp>
    </p:spTree>
    <p:extLst>
      <p:ext uri="{BB962C8B-B14F-4D97-AF65-F5344CB8AC3E}">
        <p14:creationId xmlns:p14="http://schemas.microsoft.com/office/powerpoint/2010/main" val="3487401198"/>
      </p:ext>
    </p:extLst>
  </p:cSld>
  <p:clrMapOvr>
    <a:masterClrMapping/>
  </p:clrMapOvr>
  <p:transition spd="slow" advClick="0" advTm="10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FD6489-E58C-4653-8BD6-4E293C510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7370" y="0"/>
            <a:ext cx="435463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423010-62B9-4271-808E-CBB625B6D7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7744" y="237744"/>
            <a:ext cx="7652977"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8" name="Rectangle 17">
            <a:extLst>
              <a:ext uri="{FF2B5EF4-FFF2-40B4-BE49-F238E27FC236}">
                <a16:creationId xmlns:a16="http://schemas.microsoft.com/office/drawing/2014/main" id="{10964C5D-CECF-44CB-A9B5-9FB819442D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7378773" cy="6108192"/>
          </a:xfrm>
          <a:prstGeom prst="rect">
            <a:avLst/>
          </a:prstGeom>
          <a:solidFill>
            <a:schemeClr val="bg2"/>
          </a:solidFill>
          <a:ln w="6350" cap="sq" cmpd="sng" algn="ctr">
            <a:noFill/>
            <a:prstDash val="solid"/>
            <a:miter lim="800000"/>
          </a:ln>
          <a:effectLst/>
        </p:spPr>
      </p:sp>
      <p:sp>
        <p:nvSpPr>
          <p:cNvPr id="2" name="Titolo 1">
            <a:extLst>
              <a:ext uri="{FF2B5EF4-FFF2-40B4-BE49-F238E27FC236}">
                <a16:creationId xmlns:a16="http://schemas.microsoft.com/office/drawing/2014/main" id="{29FF72A2-0CA4-4C98-BC5B-60EDF90C227C}"/>
              </a:ext>
            </a:extLst>
          </p:cNvPr>
          <p:cNvSpPr>
            <a:spLocks noGrp="1"/>
          </p:cNvSpPr>
          <p:nvPr>
            <p:ph type="title"/>
          </p:nvPr>
        </p:nvSpPr>
        <p:spPr>
          <a:xfrm>
            <a:off x="659307" y="579249"/>
            <a:ext cx="6703426" cy="1744183"/>
          </a:xfrm>
        </p:spPr>
        <p:txBody>
          <a:bodyPr>
            <a:normAutofit/>
          </a:bodyPr>
          <a:lstStyle/>
          <a:p>
            <a:r>
              <a:rPr lang="en-US" sz="2300" dirty="0"/>
              <a:t>Extra Virgin Olive Oil is a natural and healthy ingredient that is used daily in the preparation of many dishes of Italian cuisine.</a:t>
            </a:r>
            <a:br>
              <a:rPr lang="en-US" sz="2300" dirty="0"/>
            </a:br>
            <a:r>
              <a:rPr lang="en-US" sz="2300" dirty="0"/>
              <a:t>
</a:t>
            </a:r>
            <a:endParaRPr lang="it-IT" sz="2300" dirty="0"/>
          </a:p>
        </p:txBody>
      </p:sp>
      <p:pic>
        <p:nvPicPr>
          <p:cNvPr id="9" name="Segnaposto contenuto 8" descr="Immagine che contiene persona, piatto, interni, metà&#10;&#10;Descrizione generata automaticamente">
            <a:extLst>
              <a:ext uri="{FF2B5EF4-FFF2-40B4-BE49-F238E27FC236}">
                <a16:creationId xmlns:a16="http://schemas.microsoft.com/office/drawing/2014/main" id="{3E167FAD-9A16-44A6-8306-0E0EE1EDF813}"/>
              </a:ext>
            </a:extLst>
          </p:cNvPr>
          <p:cNvPicPr>
            <a:picLocks noGrp="1" noChangeAspect="1"/>
          </p:cNvPicPr>
          <p:nvPr>
            <p:ph idx="1"/>
          </p:nvPr>
        </p:nvPicPr>
        <p:blipFill>
          <a:blip r:embed="rId2"/>
          <a:stretch>
            <a:fillRect/>
          </a:stretch>
        </p:blipFill>
        <p:spPr>
          <a:xfrm>
            <a:off x="1038001" y="2392012"/>
            <a:ext cx="6175599" cy="3649662"/>
          </a:xfrm>
        </p:spPr>
      </p:pic>
      <p:pic>
        <p:nvPicPr>
          <p:cNvPr id="7" name="Immagine 6" descr="Immagine che contiene interni&#10;&#10;Descrizione generata automaticamente">
            <a:extLst>
              <a:ext uri="{FF2B5EF4-FFF2-40B4-BE49-F238E27FC236}">
                <a16:creationId xmlns:a16="http://schemas.microsoft.com/office/drawing/2014/main" id="{505E8505-3FCA-48D2-A4F5-04D964695DA3}"/>
              </a:ext>
            </a:extLst>
          </p:cNvPr>
          <p:cNvPicPr>
            <a:picLocks noChangeAspect="1"/>
          </p:cNvPicPr>
          <p:nvPr/>
        </p:nvPicPr>
        <p:blipFill rotWithShape="1">
          <a:blip r:embed="rId3"/>
          <a:srcRect t="12447" r="-1" b="3489"/>
          <a:stretch/>
        </p:blipFill>
        <p:spPr>
          <a:xfrm>
            <a:off x="8386170" y="374904"/>
            <a:ext cx="3318953" cy="2899751"/>
          </a:xfrm>
          <a:prstGeom prst="rect">
            <a:avLst/>
          </a:prstGeom>
        </p:spPr>
      </p:pic>
      <p:pic>
        <p:nvPicPr>
          <p:cNvPr id="5" name="Segnaposto contenuto 4" descr="Immagine che contiene tavolo, interni, fresco, verdura&#10;&#10;Descrizione generata automaticamente">
            <a:extLst>
              <a:ext uri="{FF2B5EF4-FFF2-40B4-BE49-F238E27FC236}">
                <a16:creationId xmlns:a16="http://schemas.microsoft.com/office/drawing/2014/main" id="{E8E4268B-2648-4C8A-87C0-72562D815CA3}"/>
              </a:ext>
            </a:extLst>
          </p:cNvPr>
          <p:cNvPicPr>
            <a:picLocks noChangeAspect="1"/>
          </p:cNvPicPr>
          <p:nvPr/>
        </p:nvPicPr>
        <p:blipFill rotWithShape="1">
          <a:blip r:embed="rId4"/>
          <a:srcRect l="2167" r="18967" b="-4"/>
          <a:stretch/>
        </p:blipFill>
        <p:spPr>
          <a:xfrm>
            <a:off x="8386170" y="3435522"/>
            <a:ext cx="3321198" cy="2790024"/>
          </a:xfrm>
          <a:prstGeom prst="rect">
            <a:avLst/>
          </a:prstGeom>
        </p:spPr>
      </p:pic>
    </p:spTree>
    <p:extLst>
      <p:ext uri="{BB962C8B-B14F-4D97-AF65-F5344CB8AC3E}">
        <p14:creationId xmlns:p14="http://schemas.microsoft.com/office/powerpoint/2010/main" val="27549699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0000">
        <p15:prstTrans prst="fallOver"/>
      </p:transition>
    </mc:Choice>
    <mc:Fallback xmlns="">
      <p:transition spd="slow" advClick="0" advTm="10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7A3E1D-A56F-44FF-944B-ACC92D99795D}"/>
              </a:ext>
            </a:extLst>
          </p:cNvPr>
          <p:cNvSpPr>
            <a:spLocks noGrp="1"/>
          </p:cNvSpPr>
          <p:nvPr>
            <p:ph type="title"/>
          </p:nvPr>
        </p:nvSpPr>
        <p:spPr>
          <a:xfrm>
            <a:off x="951391" y="2057400"/>
            <a:ext cx="10058400" cy="1371600"/>
          </a:xfrm>
        </p:spPr>
        <p:txBody>
          <a:bodyPr>
            <a:normAutofit fontScale="90000"/>
          </a:bodyPr>
          <a:lstStyle/>
          <a:p>
            <a:r>
              <a:rPr lang="it-IT" sz="2200" dirty="0"/>
              <a:t>Science activities:</a:t>
            </a:r>
            <a:br>
              <a:rPr lang="it-IT" sz="2200" dirty="0"/>
            </a:br>
            <a:r>
              <a:rPr lang="it-IT" sz="2200" dirty="0"/>
              <a:t>HEALTHY AND BALANCED DIET</a:t>
            </a:r>
            <a:br>
              <a:rPr lang="it-IT" sz="2200" dirty="0"/>
            </a:br>
            <a:r>
              <a:rPr lang="it-IT" sz="2200" dirty="0"/>
              <a:t>« Extra </a:t>
            </a:r>
            <a:r>
              <a:rPr lang="it-IT" sz="2200" dirty="0" err="1"/>
              <a:t>virgin</a:t>
            </a:r>
            <a:r>
              <a:rPr lang="it-IT" sz="2200" dirty="0"/>
              <a:t> olive oil: the prince of </a:t>
            </a:r>
            <a:r>
              <a:rPr lang="it-IT" sz="2200" dirty="0" err="1"/>
              <a:t>our</a:t>
            </a:r>
            <a:r>
              <a:rPr lang="it-IT" sz="2200" dirty="0"/>
              <a:t> </a:t>
            </a:r>
            <a:r>
              <a:rPr lang="it-IT" sz="2200" dirty="0" err="1"/>
              <a:t>Mediterranean</a:t>
            </a:r>
            <a:r>
              <a:rPr lang="it-IT" sz="2200" dirty="0"/>
              <a:t> </a:t>
            </a:r>
            <a:r>
              <a:rPr lang="it-IT" sz="2200" dirty="0" err="1"/>
              <a:t>diet</a:t>
            </a:r>
            <a:r>
              <a:rPr lang="it-IT" sz="2200" dirty="0"/>
              <a:t>».</a:t>
            </a:r>
            <a:br>
              <a:rPr lang="it-IT" sz="2200" dirty="0"/>
            </a:br>
            <a:br>
              <a:rPr lang="it-IT" sz="2200" dirty="0"/>
            </a:br>
            <a:r>
              <a:rPr lang="it-IT" sz="2200" dirty="0"/>
              <a:t>Classes 5 ^ of the Comprehensive Institute Crosia- Mirto (via dell'Arte, via del Sole and Sorrenti) TEACHERS: Celestino R.L. – Muraca M. – Santoro A.- Romano A. </a:t>
            </a:r>
            <a:r>
              <a:rPr lang="it-IT" sz="2200" dirty="0" err="1"/>
              <a:t>Capristo</a:t>
            </a:r>
            <a:r>
              <a:rPr lang="it-IT" sz="2200" dirty="0"/>
              <a:t> T.</a:t>
            </a:r>
            <a:br>
              <a:rPr lang="it-IT" sz="2200" dirty="0"/>
            </a:br>
            <a:br>
              <a:rPr lang="it-IT" sz="2200" dirty="0"/>
            </a:br>
            <a:r>
              <a:rPr lang="it-IT" sz="2200" dirty="0"/>
              <a:t>Erasmus+ KA 122 </a:t>
            </a:r>
            <a:r>
              <a:rPr lang="it-IT" sz="2200" dirty="0" err="1"/>
              <a:t>Seasonal@Glocal</a:t>
            </a:r>
            <a:r>
              <a:rPr lang="it-IT" sz="2200" dirty="0"/>
              <a:t> </a:t>
            </a:r>
            <a:r>
              <a:rPr lang="it-IT" sz="2200" dirty="0" err="1"/>
              <a:t>Mobility</a:t>
            </a:r>
            <a:r>
              <a:rPr lang="it-IT" sz="2200" dirty="0"/>
              <a:t> for </a:t>
            </a:r>
            <a:r>
              <a:rPr lang="it-IT" sz="2200" dirty="0" err="1"/>
              <a:t>individual</a:t>
            </a:r>
            <a:r>
              <a:rPr lang="it-IT" sz="2200" dirty="0"/>
              <a:t> learning FUNDED BY THE EUROPEAN COMMUNITYPROJECT CODE: 2021-1-IT02-KA122-SCH-000013562</a:t>
            </a:r>
            <a:br>
              <a:rPr lang="it-IT" sz="2200" dirty="0"/>
            </a:br>
            <a:r>
              <a:rPr lang="it-IT" sz="2200" dirty="0"/>
              <a:t>
</a:t>
            </a:r>
          </a:p>
        </p:txBody>
      </p:sp>
    </p:spTree>
    <p:extLst>
      <p:ext uri="{BB962C8B-B14F-4D97-AF65-F5344CB8AC3E}">
        <p14:creationId xmlns:p14="http://schemas.microsoft.com/office/powerpoint/2010/main" val="3185481753"/>
      </p:ext>
    </p:extLst>
  </p:cSld>
  <p:clrMapOvr>
    <a:masterClrMapping/>
  </p:clrMapOvr>
  <mc:AlternateContent xmlns:mc="http://schemas.openxmlformats.org/markup-compatibility/2006" xmlns:p14="http://schemas.microsoft.com/office/powerpoint/2010/main">
    <mc:Choice Requires="p14">
      <p:transition spd="slow" p14:dur="1600" advClick="0" advTm="10000">
        <p14:prism isInverted="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0" fill="hold"/>
                                        <p:tgtEl>
                                          <p:spTgt spid="2"/>
                                        </p:tgtEl>
                                        <p:attrNameLst>
                                          <p:attrName>ppt_x</p:attrName>
                                        </p:attrNameLst>
                                      </p:cBhvr>
                                      <p:tavLst>
                                        <p:tav tm="0">
                                          <p:val>
                                            <p:strVal val="#ppt_x"/>
                                          </p:val>
                                        </p:tav>
                                        <p:tav tm="100000">
                                          <p:val>
                                            <p:strVal val="#ppt_x"/>
                                          </p:val>
                                        </p:tav>
                                      </p:tavLst>
                                    </p:anim>
                                    <p:anim calcmode="lin" valueType="num">
                                      <p:cBhvr>
                                        <p:cTn id="8" dur="15000" fill="hold"/>
                                        <p:tgtEl>
                                          <p:spTgt spid="2"/>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pone">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docProps/app.xml><?xml version="1.0" encoding="utf-8"?>
<Properties xmlns="http://schemas.openxmlformats.org/officeDocument/2006/extended-properties" xmlns:vt="http://schemas.openxmlformats.org/officeDocument/2006/docPropsVTypes">
  <Template>TM03457510[[fn=Sapone]]</Template>
  <TotalTime>298</TotalTime>
  <Words>544</Words>
  <Application>Microsoft Office PowerPoint</Application>
  <PresentationFormat>Widescreen</PresentationFormat>
  <Paragraphs>15</Paragraphs>
  <Slides>8</Slides>
  <Notes>0</Notes>
  <HiddenSlides>0</HiddenSlides>
  <MMClips>1</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8</vt:i4>
      </vt:variant>
    </vt:vector>
  </HeadingPairs>
  <TitlesOfParts>
    <vt:vector size="11" baseType="lpstr">
      <vt:lpstr>Arial</vt:lpstr>
      <vt:lpstr>Century Gothic</vt:lpstr>
      <vt:lpstr>Sapone</vt:lpstr>
      <vt:lpstr>VIRGIN OLIVE OIL EXTRa  </vt:lpstr>
      <vt:lpstr>Calabria is the second Italian region by olive oil production
</vt:lpstr>
      <vt:lpstr>Olive or olive tree: evergreen fruit plant
</vt:lpstr>
      <vt:lpstr>  </vt:lpstr>
      <vt:lpstr>The olive harvest
</vt:lpstr>
      <vt:lpstr>Presentazione standard di PowerPoint</vt:lpstr>
      <vt:lpstr>Extra Virgin Olive Oil is a natural and healthy ingredient that is used daily in the preparation of many dishes of Italian cuisine. 
</vt:lpstr>
      <vt:lpstr>Science activities: HEALTHY AND BALANCED DIET « Extra virgin olive oil: the prince of our Mediterranean diet».  Classes 5 ^ of the Comprehensive Institute Crosia- Mirto (via dell'Arte, via del Sole and Sorrenti) TEACHERS: Celestino R.L. – Muraca M. – Santoro A.- Romano A. Capristo T.  Erasmus+ KA 122 Seasonal@Glocal Mobility for individual learning FUNDED BY THE EUROPEAN COMMUNITYPROJECT CODE: 2021-1-IT02-KA122-SCH-000013562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L’OLIO EXTRE VERGINE DI OLIVA</dc:title>
  <dc:creator>FRANCESCO BLEFARI</dc:creator>
  <cp:lastModifiedBy>FRANCESCO BLEFARI</cp:lastModifiedBy>
  <cp:revision>34</cp:revision>
  <dcterms:created xsi:type="dcterms:W3CDTF">2022-03-10T13:51:50Z</dcterms:created>
  <dcterms:modified xsi:type="dcterms:W3CDTF">2022-03-21T20:06:54Z</dcterms:modified>
</cp:coreProperties>
</file>